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0" r:id="rId4"/>
    <p:sldId id="258" r:id="rId5"/>
    <p:sldId id="259" r:id="rId6"/>
    <p:sldId id="263" r:id="rId7"/>
    <p:sldId id="262" r:id="rId8"/>
    <p:sldId id="264" r:id="rId9"/>
    <p:sldId id="261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7C80"/>
    <a:srgbClr val="660066"/>
    <a:srgbClr val="CC0000"/>
    <a:srgbClr val="FFFF00"/>
    <a:srgbClr val="3333FF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3" d="100"/>
          <a:sy n="133" d="100"/>
        </p:scale>
        <p:origin x="-7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EBB189-A9AE-5040-92DE-211FA93BA3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60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F28C5B4-62AC-814B-B93A-7BED12B07A6F}" type="datetime1">
              <a:rPr lang="en-US"/>
              <a:pPr/>
              <a:t>12/22/14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DCEC060-5660-BD49-B7DE-034296F572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607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7E549-2066-4F41-A907-C8DFE763B8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6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8A9A2-F2BD-8842-9511-96B6902269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8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1A80B-C53B-FC46-B912-B13C8A338B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45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29A43-52D3-3545-A11B-97AD8FE255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23761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7C036-2182-6442-B045-CBE8F87F36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01540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B8BD4-99A2-AA4E-934B-9DE0592484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5937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A3F15-9B73-D545-BB25-D716123FEF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3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555A8-ADB3-DF44-A2C3-F8CB60DD2B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10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B8FF2-1FFC-434A-8FE9-8F2234419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8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05AA8-1AD4-994C-9F11-BF6CC61D40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44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39B44-9A48-E340-AF6D-478D5A74FE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38DFE-CD18-E143-9E5D-0C2C2EECEF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5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A1F6E-B160-8A4C-A1AE-2DEF9AFE17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9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189B1-0E51-384B-8EAF-2AD72199B1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3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75A8B465-2123-A84F-98F6-FAD4493590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4" Type="http://schemas.openxmlformats.org/officeDocument/2006/relationships/image" Target="../media/image8.wmf"/><Relationship Id="rId5" Type="http://schemas.openxmlformats.org/officeDocument/2006/relationships/image" Target="../media/image9.wmf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i="1" kern="10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ea typeface="+mj-ea"/>
                <a:cs typeface="+mj-cs"/>
              </a:rPr>
              <a:t>Satellite Sound Waves</a:t>
            </a:r>
            <a:r>
              <a:rPr lang="en-US" i="1" kern="10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  <a:ea typeface="+mj-ea"/>
                <a:cs typeface="+mj-cs"/>
              </a:rPr>
              <a:t/>
            </a:r>
            <a:br>
              <a:rPr lang="en-US" i="1" kern="10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rPr>
              <a:t>In Tune With The Future</a:t>
            </a:r>
          </a:p>
        </p:txBody>
      </p:sp>
      <p:pic>
        <p:nvPicPr>
          <p:cNvPr id="18436" name="Picture 4" descr="C:\Documents and Settings\llavendel\Local Settings\Temporary Internet Files\Content.IE5\GMHIUSR3\MC900295361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95800"/>
            <a:ext cx="2284413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What Is Satellite Radio?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458200" cy="46069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	Satellite radio stations broadcast signals from space—more than 22,000 miles away!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37083">
            <a:off x="855663" y="1416050"/>
            <a:ext cx="184785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495800"/>
            <a:ext cx="20193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How Satellite Radio Works</a:t>
            </a:r>
          </a:p>
        </p:txBody>
      </p:sp>
      <p:cxnSp>
        <p:nvCxnSpPr>
          <p:cNvPr id="20483" name="AutoShape 27"/>
          <p:cNvCxnSpPr>
            <a:cxnSpLocks noChangeShapeType="1"/>
          </p:cNvCxnSpPr>
          <p:nvPr/>
        </p:nvCxnSpPr>
        <p:spPr bwMode="auto">
          <a:xfrm flipV="1">
            <a:off x="2522538" y="2952750"/>
            <a:ext cx="2162175" cy="1547813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84" name="AutoShape 28"/>
          <p:cNvCxnSpPr>
            <a:cxnSpLocks noChangeShapeType="1"/>
          </p:cNvCxnSpPr>
          <p:nvPr/>
        </p:nvCxnSpPr>
        <p:spPr bwMode="auto">
          <a:xfrm>
            <a:off x="4684713" y="2952750"/>
            <a:ext cx="1868487" cy="1925638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Text Box 29"/>
          <p:cNvSpPr txBox="1">
            <a:spLocks noChangeArrowheads="1"/>
          </p:cNvSpPr>
          <p:nvPr/>
        </p:nvSpPr>
        <p:spPr bwMode="auto">
          <a:xfrm>
            <a:off x="609600" y="5867400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Transmitter</a:t>
            </a:r>
          </a:p>
        </p:txBody>
      </p:sp>
      <p:sp>
        <p:nvSpPr>
          <p:cNvPr id="20486" name="Text Box 30"/>
          <p:cNvSpPr txBox="1">
            <a:spLocks noChangeArrowheads="1"/>
          </p:cNvSpPr>
          <p:nvPr/>
        </p:nvSpPr>
        <p:spPr bwMode="auto">
          <a:xfrm>
            <a:off x="5791200" y="22860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Satellite</a:t>
            </a:r>
          </a:p>
        </p:txBody>
      </p:sp>
      <p:sp>
        <p:nvSpPr>
          <p:cNvPr id="20487" name="Text Box 31"/>
          <p:cNvSpPr txBox="1">
            <a:spLocks noChangeArrowheads="1"/>
          </p:cNvSpPr>
          <p:nvPr/>
        </p:nvSpPr>
        <p:spPr bwMode="auto">
          <a:xfrm>
            <a:off x="6629400" y="5867400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Receiver</a:t>
            </a:r>
          </a:p>
        </p:txBody>
      </p:sp>
      <p:pic>
        <p:nvPicPr>
          <p:cNvPr id="204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857710">
            <a:off x="3696494" y="1248569"/>
            <a:ext cx="1855788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5800" y="4038600"/>
            <a:ext cx="1752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48400" y="3429000"/>
            <a:ext cx="167640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Company Mission Statement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038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800" b="1">
                <a:solidFill>
                  <a:srgbClr val="C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Satellite Sound Waves </a:t>
            </a: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customers will be able to take their music anywhere they go.</a:t>
            </a:r>
          </a:p>
          <a:p>
            <a:pPr eaLnBrk="1" hangingPunct="1">
              <a:buFont typeface="Arial" charset="0"/>
              <a:buNone/>
            </a:pPr>
            <a:endParaRPr lang="en-US" sz="28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	Customers will be able to buy songs and burn </a:t>
            </a:r>
            <a:r>
              <a:rPr lang="en-US" sz="2800" b="1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rPr>
              <a:t>custom CDs</a:t>
            </a:r>
            <a:r>
              <a:rPr lang="en-US" sz="2800">
                <a:solidFill>
                  <a:schemeClr val="accent1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on demand.</a:t>
            </a:r>
          </a:p>
        </p:txBody>
      </p:sp>
      <p:pic>
        <p:nvPicPr>
          <p:cNvPr id="21508" name="Picture 3" descr="C:\Documents and Settings\jennifer_carney\My Documents\My Pictures\Microsoft Clip Organizer\j0335834.wmf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2988" y="2151063"/>
            <a:ext cx="3629025" cy="3424237"/>
          </a:xfr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Satellite Sound Waves Advantages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Ø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Over 150 streams of music available</a:t>
            </a:r>
          </a:p>
          <a:p>
            <a:pPr eaLnBrk="1" hangingPunct="1">
              <a:buFont typeface="Wingdings" charset="0"/>
              <a:buChar char="Ø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100% commercial-free</a:t>
            </a:r>
          </a:p>
          <a:p>
            <a:pPr eaLnBrk="1" hangingPunct="1">
              <a:buFont typeface="Wingdings" charset="0"/>
              <a:buChar char="Ø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Consistently clear signal</a:t>
            </a:r>
          </a:p>
          <a:p>
            <a:pPr eaLnBrk="1" hangingPunct="1">
              <a:buFont typeface="Wingdings" charset="0"/>
              <a:buChar char="Ø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Music is easily transportable</a:t>
            </a:r>
          </a:p>
          <a:p>
            <a:pPr eaLnBrk="1" hangingPunct="1">
              <a:buFont typeface="Wingdings" charset="0"/>
              <a:buChar char="Ø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Affordable monthly subscription rate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Artists</a:t>
            </a:r>
            <a:r>
              <a:rPr lang="ja-JP" altLang="en-US" sz="4000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 Rights Protected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116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Clr>
                <a:schemeClr val="tx1"/>
              </a:buClr>
              <a:buFont typeface="Arial" charset="0"/>
              <a:buNone/>
            </a:pPr>
            <a:r>
              <a:rPr lang="en-US" sz="3700" b="1">
                <a:latin typeface="Calibri" charset="0"/>
                <a:ea typeface="ＭＳ Ｐゴシック" charset="0"/>
                <a:cs typeface="ＭＳ Ｐゴシック" charset="0"/>
              </a:rPr>
              <a:t>No illegal downloads</a:t>
            </a:r>
          </a:p>
          <a:p>
            <a:pPr algn="ctr" eaLnBrk="1" hangingPunct="1">
              <a:buClr>
                <a:schemeClr val="tx1"/>
              </a:buClr>
              <a:buFont typeface="Arial" charset="0"/>
              <a:buNone/>
            </a:pPr>
            <a:endParaRPr lang="en-US" sz="3700" b="1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Clr>
                <a:schemeClr val="tx1"/>
              </a:buClr>
              <a:buFont typeface="Arial" charset="0"/>
              <a:buNone/>
            </a:pPr>
            <a:r>
              <a:rPr lang="en-US" sz="3700" b="1">
                <a:latin typeface="Calibri" charset="0"/>
                <a:ea typeface="ＭＳ Ｐゴシック" charset="0"/>
                <a:cs typeface="ＭＳ Ｐゴシック" charset="0"/>
              </a:rPr>
              <a:t>No copyright infringement</a:t>
            </a:r>
          </a:p>
          <a:p>
            <a:pPr algn="ctr" eaLnBrk="1" hangingPunct="1">
              <a:buClr>
                <a:schemeClr val="tx1"/>
              </a:buClr>
              <a:buFont typeface="Arial" charset="0"/>
              <a:buNone/>
            </a:pPr>
            <a:endParaRPr lang="en-US" sz="3700" b="1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Clr>
                <a:schemeClr val="tx1"/>
              </a:buClr>
              <a:buFont typeface="Arial" charset="0"/>
              <a:buNone/>
            </a:pPr>
            <a:r>
              <a:rPr lang="en-US" sz="3700" b="1">
                <a:latin typeface="Calibri" charset="0"/>
                <a:ea typeface="ＭＳ Ｐゴシック" charset="0"/>
                <a:cs typeface="ＭＳ Ｐゴシック" charset="0"/>
              </a:rPr>
              <a:t>No pirated music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  <a:ea typeface="ＭＳ Ｐゴシック" charset="0"/>
                <a:cs typeface="ＭＳ Ｐゴシック" charset="0"/>
              </a:rPr>
              <a:t>Types of Music Available</a:t>
            </a:r>
          </a:p>
        </p:txBody>
      </p:sp>
      <p:cxnSp>
        <p:nvCxnSpPr>
          <p:cNvPr id="15368" name="AutoShape 8"/>
          <p:cNvCxnSpPr>
            <a:cxnSpLocks noChangeShapeType="1"/>
            <a:stCxn id="15365" idx="3"/>
          </p:cNvCxnSpPr>
          <p:nvPr/>
        </p:nvCxnSpPr>
        <p:spPr bwMode="auto">
          <a:xfrm>
            <a:off x="2149475" y="2362200"/>
            <a:ext cx="1203325" cy="65563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369" name="AutoShape 9"/>
          <p:cNvCxnSpPr>
            <a:cxnSpLocks noChangeShapeType="1"/>
            <a:stCxn id="15364" idx="3"/>
            <a:endCxn id="15366" idx="0"/>
          </p:cNvCxnSpPr>
          <p:nvPr/>
        </p:nvCxnSpPr>
        <p:spPr bwMode="auto">
          <a:xfrm>
            <a:off x="5192713" y="3017838"/>
            <a:ext cx="2060575" cy="334962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85800" y="1600200"/>
            <a:ext cx="1463675" cy="1890713"/>
            <a:chOff x="336" y="1248"/>
            <a:chExt cx="922" cy="1191"/>
          </a:xfrm>
        </p:grpSpPr>
        <p:pic>
          <p:nvPicPr>
            <p:cNvPr id="15365" name="Picture 5"/>
            <p:cNvPicPr>
              <a:picLocks noChangeAspect="1" noChangeArrowheads="1"/>
            </p:cNvPicPr>
            <p:nvPr/>
          </p:nvPicPr>
          <p:blipFill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lum bright="-10000" contrast="30000"/>
            </a:blip>
            <a:srcRect/>
            <a:stretch>
              <a:fillRect/>
            </a:stretch>
          </p:blipFill>
          <p:spPr bwMode="auto">
            <a:xfrm>
              <a:off x="336" y="1248"/>
              <a:ext cx="922" cy="96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sp>
          <p:nvSpPr>
            <p:cNvPr id="24591" name="Text Box 11"/>
            <p:cNvSpPr txBox="1">
              <a:spLocks noChangeArrowheads="1"/>
            </p:cNvSpPr>
            <p:nvPr/>
          </p:nvSpPr>
          <p:spPr bwMode="auto">
            <a:xfrm>
              <a:off x="538" y="2208"/>
              <a:ext cx="7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Country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352800" y="2362200"/>
            <a:ext cx="1839913" cy="1738313"/>
            <a:chOff x="2112" y="1488"/>
            <a:chExt cx="1159" cy="1095"/>
          </a:xfrm>
        </p:grpSpPr>
        <p:pic>
          <p:nvPicPr>
            <p:cNvPr id="15364" name="Picture 4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  <a:lum bright="-10000" contrast="-10000"/>
            </a:blip>
            <a:srcRect/>
            <a:stretch>
              <a:fillRect/>
            </a:stretch>
          </p:blipFill>
          <p:spPr bwMode="auto">
            <a:xfrm>
              <a:off x="2112" y="1488"/>
              <a:ext cx="1159" cy="825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sp>
          <p:nvSpPr>
            <p:cNvPr id="24589" name="Text Box 12"/>
            <p:cNvSpPr txBox="1">
              <a:spLocks noChangeArrowheads="1"/>
            </p:cNvSpPr>
            <p:nvPr/>
          </p:nvSpPr>
          <p:spPr bwMode="auto">
            <a:xfrm>
              <a:off x="2839" y="235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Jazz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505575" y="3352800"/>
            <a:ext cx="1495425" cy="2271713"/>
            <a:chOff x="4098" y="2112"/>
            <a:chExt cx="942" cy="1431"/>
          </a:xfrm>
        </p:grpSpPr>
        <p:pic>
          <p:nvPicPr>
            <p:cNvPr id="15366" name="Picture 6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  <a:lum bright="30000" contrast="10000"/>
            </a:blip>
            <a:srcRect/>
            <a:stretch>
              <a:fillRect/>
            </a:stretch>
          </p:blipFill>
          <p:spPr bwMode="auto">
            <a:xfrm>
              <a:off x="4098" y="2112"/>
              <a:ext cx="942" cy="115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</p:pic>
        <p:sp>
          <p:nvSpPr>
            <p:cNvPr id="24587" name="Text Box 13"/>
            <p:cNvSpPr txBox="1">
              <a:spLocks noChangeArrowheads="1"/>
            </p:cNvSpPr>
            <p:nvPr/>
          </p:nvSpPr>
          <p:spPr bwMode="auto">
            <a:xfrm>
              <a:off x="4224" y="3312"/>
              <a:ext cx="8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Classical</a:t>
              </a:r>
            </a:p>
          </p:txBody>
        </p:sp>
      </p:grpSp>
      <p:pic>
        <p:nvPicPr>
          <p:cNvPr id="24584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363787" y="4648201"/>
            <a:ext cx="12160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14"/>
          <p:cNvSpPr txBox="1">
            <a:spLocks noChangeArrowheads="1"/>
          </p:cNvSpPr>
          <p:nvPr/>
        </p:nvSpPr>
        <p:spPr bwMode="auto">
          <a:xfrm>
            <a:off x="1828800" y="61722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/>
              <a:t>Rock/Alternative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 rot="1918934">
            <a:off x="2274398" y="1777568"/>
            <a:ext cx="4648200" cy="4165600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80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/>
                <a:ea typeface="+mn-ea"/>
                <a:cs typeface="+mn-cs"/>
              </a:rPr>
              <a:t>100% Customer Satisfaction</a:t>
            </a:r>
          </a:p>
        </p:txBody>
      </p:sp>
      <p:sp>
        <p:nvSpPr>
          <p:cNvPr id="25603" name="AutoShape 6"/>
          <p:cNvSpPr>
            <a:spLocks noChangeArrowheads="1"/>
          </p:cNvSpPr>
          <p:nvPr/>
        </p:nvSpPr>
        <p:spPr bwMode="auto">
          <a:xfrm>
            <a:off x="1219200" y="4800600"/>
            <a:ext cx="4953000" cy="990600"/>
          </a:xfrm>
          <a:prstGeom prst="ellipseRibbon">
            <a:avLst>
              <a:gd name="adj1" fmla="val 25000"/>
              <a:gd name="adj2" fmla="val 50000"/>
              <a:gd name="adj3" fmla="val 12500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Guaranteed</a:t>
            </a:r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08250"/>
            <a:ext cx="1828800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Customer Focused Service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In Tune With The Future…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	</a:t>
            </a:r>
            <a:r>
              <a:rPr lang="ja-JP" altLang="en-US" sz="2800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With its endless variety, lack of commercials, and supreme adaptability, </a:t>
            </a:r>
            <a:r>
              <a:rPr lang="en-US" sz="2800">
                <a:solidFill>
                  <a:srgbClr val="4BACC6"/>
                </a:solidFill>
                <a:latin typeface="Calibri" charset="0"/>
                <a:ea typeface="ＭＳ Ｐゴシック" charset="0"/>
                <a:cs typeface="ＭＳ Ｐゴシック" charset="0"/>
              </a:rPr>
              <a:t>Satellite Sound Waves</a:t>
            </a:r>
            <a:r>
              <a:rPr lang="en-US" sz="2800">
                <a:solidFill>
                  <a:srgbClr val="4F6228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Calibri" charset="0"/>
                <a:ea typeface="ＭＳ Ｐゴシック" charset="0"/>
                <a:cs typeface="ＭＳ Ｐゴシック" charset="0"/>
              </a:rPr>
              <a:t>is the standout choice for satellite radio.</a:t>
            </a:r>
            <a:r>
              <a:rPr lang="ja-JP" altLang="en-US" sz="2800"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endParaRPr lang="en-US" sz="2800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Arial" charset="0"/>
              <a:buNone/>
            </a:pPr>
            <a:endParaRPr lang="en-US" sz="2000" b="1" i="1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2000" b="1" i="1">
                <a:latin typeface="Calibri" charset="0"/>
                <a:ea typeface="ＭＳ Ｐゴシック" charset="0"/>
                <a:cs typeface="ＭＳ Ｐゴシック" charset="0"/>
              </a:rPr>
              <a:t>Kenny Chao</a:t>
            </a:r>
            <a:endParaRPr lang="en-US" sz="2000" i="1">
              <a:latin typeface="Calibri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US" sz="2000" i="1">
                <a:latin typeface="Calibri" charset="0"/>
                <a:ea typeface="ＭＳ Ｐゴシック" charset="0"/>
                <a:cs typeface="ＭＳ Ｐゴシック" charset="0"/>
              </a:rPr>
              <a:t>Satellite Sound Waves CEO</a:t>
            </a:r>
          </a:p>
          <a:p>
            <a:pPr eaLnBrk="1" hangingPunct="1">
              <a:buFont typeface="Arial" charset="0"/>
              <a:buNone/>
            </a:pPr>
            <a:endParaRPr lang="en-US" sz="2800">
              <a:latin typeface="Calibri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endParaRPr lang="en-US" sz="28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6628" name="Picture 4" descr="C:\Documents and Settings\llavendel\Local Settings\Temporary Internet Files\Content.IE5\GMHIUSR3\MC900295361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4038600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1023</TotalTime>
  <Words>86</Words>
  <Application>Microsoft Macintosh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ＭＳ Ｐゴシック</vt:lpstr>
      <vt:lpstr>Calibri</vt:lpstr>
      <vt:lpstr>Wingdings</vt:lpstr>
      <vt:lpstr>Office Theme</vt:lpstr>
      <vt:lpstr>Satellite Sound Waves </vt:lpstr>
      <vt:lpstr>What Is Satellite Radio?</vt:lpstr>
      <vt:lpstr>How Satellite Radio Works</vt:lpstr>
      <vt:lpstr>Company Mission Statement</vt:lpstr>
      <vt:lpstr>Satellite Sound Waves Advantages</vt:lpstr>
      <vt:lpstr>Artists’ Rights Protected</vt:lpstr>
      <vt:lpstr>Types of Music Available</vt:lpstr>
      <vt:lpstr>Customer Focused Service</vt:lpstr>
      <vt:lpstr>In Tune With The Future…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On The Run</dc:title>
  <dc:creator>Glencoe/McGraw-Hill</dc:creator>
  <cp:lastModifiedBy>Larry Lavendel</cp:lastModifiedBy>
  <cp:revision>80</cp:revision>
  <dcterms:created xsi:type="dcterms:W3CDTF">2013-05-09T01:11:54Z</dcterms:created>
  <dcterms:modified xsi:type="dcterms:W3CDTF">2014-12-22T08:59:14Z</dcterms:modified>
</cp:coreProperties>
</file>